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6"/>
  </p:notesMasterIdLst>
  <p:handoutMasterIdLst>
    <p:handoutMasterId r:id="rId17"/>
  </p:handoutMasterIdLst>
  <p:sldIdLst>
    <p:sldId id="279" r:id="rId6"/>
    <p:sldId id="280" r:id="rId7"/>
    <p:sldId id="269" r:id="rId8"/>
    <p:sldId id="287" r:id="rId9"/>
    <p:sldId id="282" r:id="rId10"/>
    <p:sldId id="289" r:id="rId11"/>
    <p:sldId id="291" r:id="rId12"/>
    <p:sldId id="294" r:id="rId13"/>
    <p:sldId id="295" r:id="rId14"/>
    <p:sldId id="286" r:id="rId15"/>
  </p:sldIdLst>
  <p:sldSz cx="9906000" cy="6858000" type="A4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DBA"/>
    <a:srgbClr val="A2C617"/>
    <a:srgbClr val="003544"/>
    <a:srgbClr val="009F67"/>
    <a:srgbClr val="16968D"/>
    <a:srgbClr val="FF6600"/>
    <a:srgbClr val="E74124"/>
    <a:srgbClr val="ED694B"/>
    <a:srgbClr val="F59E33"/>
    <a:srgbClr val="0035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38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3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047D4-61B1-3D46-A61C-419F43134582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77E6-F365-BF4E-A6B4-952AFC203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667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7CB81-EE74-4EF4-92D2-2B7029BD98F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6C3D-F91A-4C75-ABBC-21B1B1DF78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093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6C3D-F91A-4C75-ABBC-21B1B1DF78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93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85751" y="1920933"/>
            <a:ext cx="8287971" cy="4119335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7168" y="2941486"/>
            <a:ext cx="7737123" cy="1092475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70092" y="4300756"/>
            <a:ext cx="6934200" cy="1338043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FFFFFF"/>
                </a:solidFill>
                <a:latin typeface="Avenir Medium"/>
                <a:cs typeface="Avenir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FAB-B42F-4170-952C-A708BB932170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8110487" y="4140679"/>
            <a:ext cx="586944" cy="0"/>
          </a:xfrm>
          <a:prstGeom prst="line">
            <a:avLst/>
          </a:prstGeom>
          <a:ln w="635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H="1">
            <a:off x="885751" y="6064607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8" y="644620"/>
            <a:ext cx="1609209" cy="5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13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6FA8-842E-40C9-985E-62964AA3587C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6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C08C-E35E-4F7B-BB2E-E4A36BF7F2D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326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2859" y="1707498"/>
            <a:ext cx="4520864" cy="4023288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029509" y="3005525"/>
            <a:ext cx="2731954" cy="1470025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defRPr sz="2400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7739-1672-4BAD-A400-0B2D4ABF184A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8110487" y="4588897"/>
            <a:ext cx="586944" cy="0"/>
          </a:xfrm>
          <a:prstGeom prst="line">
            <a:avLst/>
          </a:prstGeom>
          <a:ln w="635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 flipH="1">
            <a:off x="491587" y="6057139"/>
            <a:ext cx="1590082" cy="0"/>
          </a:xfrm>
          <a:prstGeom prst="line">
            <a:avLst/>
          </a:prstGeom>
          <a:ln w="762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otolia_86477619_X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r="14291"/>
          <a:stretch/>
        </p:blipFill>
        <p:spPr>
          <a:xfrm>
            <a:off x="491587" y="2068307"/>
            <a:ext cx="4161272" cy="3974402"/>
          </a:xfrm>
          <a:prstGeom prst="rect">
            <a:avLst/>
          </a:prstGeom>
        </p:spPr>
      </p:pic>
      <p:pic>
        <p:nvPicPr>
          <p:cNvPr id="11" name="Image 10" descr="CPME_LOGO_BAS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8" y="644620"/>
            <a:ext cx="1609209" cy="5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00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354885"/>
            <a:ext cx="8915400" cy="452596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E35-4566-428F-A94F-0DA222E7710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68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AB94-59AA-403D-B71B-BBF714821EC2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133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0596" y="221278"/>
            <a:ext cx="8915400" cy="73918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A81815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95300" y="1600200"/>
            <a:ext cx="4381500" cy="39811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114D61"/>
                </a:solidFill>
                <a:latin typeface="Avenir Heavy"/>
                <a:cs typeface="Avenir Heavy"/>
              </a:defRPr>
            </a:lvl1pPr>
            <a:lvl2pPr marL="457200" indent="0">
              <a:buFontTx/>
              <a:buNone/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 marL="914400" indent="0">
              <a:buFontTx/>
              <a:buNone/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 marL="1371600" indent="0">
              <a:buFontTx/>
              <a:buNone/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 marL="1828800" indent="0">
              <a:buFontTx/>
              <a:buNone/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7938" y="1600200"/>
            <a:ext cx="3882762" cy="39811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136-8174-4D7C-A80C-5BA7555BB7E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7831290" y="5604957"/>
            <a:ext cx="1590082" cy="0"/>
          </a:xfrm>
          <a:prstGeom prst="line">
            <a:avLst/>
          </a:prstGeom>
          <a:ln w="762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576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2F68-61E8-4CEF-850E-A322E81DA43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094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C781-4CC6-4177-94C8-6FFA52801700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454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4EEB-99CF-4186-BDF2-8120D6FE597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901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A6F0-C1E3-4E63-AA28-E73F1A7ABEBC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06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68882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A81815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70330"/>
            <a:ext cx="8915400" cy="452596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1pPr>
            <a:lvl2pPr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3672-AF69-4276-AB49-2F3A94FD931B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871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7CDA-FD28-45D4-B862-63A914A176E1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554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C214-9673-4940-924C-28749826A52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785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CD7B-CE5F-46D4-8E42-6EAD17FD0CB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228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44CE-AA38-4B00-BA96-B9E82DC6F57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429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AD00-049A-494F-B26E-8FA9A5AFAF2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649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2859" y="1707498"/>
            <a:ext cx="4520864" cy="4023288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8110487" y="4588897"/>
            <a:ext cx="586944" cy="0"/>
          </a:xfrm>
          <a:prstGeom prst="line">
            <a:avLst/>
          </a:prstGeom>
          <a:ln w="63500" cmpd="sng">
            <a:solidFill>
              <a:srgbClr val="E741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87" y="529165"/>
            <a:ext cx="1835531" cy="570690"/>
          </a:xfrm>
          <a:prstGeom prst="rect">
            <a:avLst/>
          </a:prstGeom>
        </p:spPr>
      </p:pic>
      <p:pic>
        <p:nvPicPr>
          <p:cNvPr id="10" name="Image 9" descr="Fotolia_86477619_X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r="14291"/>
          <a:stretch/>
        </p:blipFill>
        <p:spPr>
          <a:xfrm>
            <a:off x="491587" y="2068307"/>
            <a:ext cx="4161272" cy="397440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49822" y="2883623"/>
            <a:ext cx="2737284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Avenir Light"/>
                <a:cs typeface="Avenir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D695-3E51-4704-9741-70E9E683354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491587" y="6056364"/>
            <a:ext cx="1590082" cy="0"/>
          </a:xfrm>
          <a:prstGeom prst="line">
            <a:avLst/>
          </a:prstGeom>
          <a:ln w="57150" cmpd="sng">
            <a:solidFill>
              <a:srgbClr val="E741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0835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602817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FF6600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Avenir Light"/>
                <a:cs typeface="Avenir Light"/>
              </a:defRPr>
            </a:lvl1pPr>
            <a:lvl2pPr>
              <a:defRPr sz="1200">
                <a:solidFill>
                  <a:schemeClr val="tx1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chemeClr val="tx1"/>
                </a:solidFill>
                <a:latin typeface="Avenir Light"/>
                <a:cs typeface="Avenir Light"/>
              </a:defRPr>
            </a:lvl3pPr>
            <a:lvl4pPr>
              <a:defRPr sz="1200">
                <a:solidFill>
                  <a:schemeClr val="tx1"/>
                </a:solidFill>
                <a:latin typeface="Avenir Light"/>
                <a:cs typeface="Avenir Light"/>
              </a:defRPr>
            </a:lvl4pPr>
            <a:lvl5pPr>
              <a:defRPr sz="1200">
                <a:solidFill>
                  <a:schemeClr val="tx1"/>
                </a:solidFill>
                <a:latin typeface="Avenir Light"/>
                <a:cs typeface="Aveni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48088" y="1662685"/>
            <a:ext cx="3562612" cy="3350962"/>
          </a:xfrm>
          <a:solidFill>
            <a:srgbClr val="114D61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E74124"/>
                </a:solidFill>
                <a:latin typeface="Avenir Medium"/>
                <a:cs typeface="Avenir Medium"/>
              </a:defRPr>
            </a:lvl1pPr>
            <a:lvl2pPr>
              <a:defRPr sz="1400">
                <a:solidFill>
                  <a:srgbClr val="E74124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rgbClr val="E74124"/>
                </a:solidFill>
                <a:latin typeface="Avenir Light"/>
                <a:cs typeface="Avenir Light"/>
              </a:defRPr>
            </a:lvl3pPr>
            <a:lvl4pPr>
              <a:defRPr sz="1100">
                <a:solidFill>
                  <a:srgbClr val="E74124"/>
                </a:solidFill>
                <a:latin typeface="Avenir Light"/>
                <a:cs typeface="Avenir Light"/>
              </a:defRPr>
            </a:lvl4pPr>
            <a:lvl5pPr>
              <a:defRPr sz="1100">
                <a:solidFill>
                  <a:srgbClr val="E74124"/>
                </a:solidFill>
                <a:latin typeface="Avenir Light"/>
                <a:cs typeface="Aveni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5102-A2F1-49BB-98E2-EDBE4EFBAD2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E741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39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C080-B7D1-4A52-A7C3-818F11D50B1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326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5032-9F0F-4AEA-8D99-CA2DEE103315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6997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FF35-6FD9-45E5-92A8-4D572827B00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69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tolia_74967127_X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1" b="14706"/>
          <a:stretch/>
        </p:blipFill>
        <p:spPr>
          <a:xfrm>
            <a:off x="897296" y="2080281"/>
            <a:ext cx="8287971" cy="396225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BE70-86C8-4D76-87ED-505084FF78B9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900183" y="6064607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911165" y="2669605"/>
            <a:ext cx="5262557" cy="279947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15319" y="3041480"/>
            <a:ext cx="4599634" cy="927571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rgbClr val="114D61"/>
                </a:solidFill>
                <a:latin typeface="Avenir Light"/>
                <a:cs typeface="Avenir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15319" y="4321525"/>
            <a:ext cx="4599634" cy="576854"/>
          </a:xfrm>
        </p:spPr>
        <p:txBody>
          <a:bodyPr anchor="t">
            <a:normAutofit/>
          </a:bodyPr>
          <a:lstStyle>
            <a:lvl1pPr algn="r">
              <a:defRPr sz="1200" b="1" cap="none">
                <a:solidFill>
                  <a:srgbClr val="114D61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8110487" y="4140679"/>
            <a:ext cx="586944" cy="0"/>
          </a:xfrm>
          <a:prstGeom prst="line">
            <a:avLst/>
          </a:prstGeom>
          <a:ln w="635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CPME_LOGO_BAS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8" y="644620"/>
            <a:ext cx="1609209" cy="5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168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113-27F5-45DC-8E1D-53404E414AA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98263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4DE-9612-4084-9CA8-BEEA70B7586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473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B37-01D0-482D-98C4-9FD481384AE0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0123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D855-56A6-49BF-A880-C03C4959DA6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3218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429C-9047-4915-8300-1A4B34DEE85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8355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585599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2C617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395375"/>
            <a:ext cx="8915400" cy="4525963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1pPr>
            <a:lvl2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6F03-D753-4200-BBBF-ADE690A5FE2D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A2C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031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85627" y="2268424"/>
            <a:ext cx="5058507" cy="2932494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2894" y="2711787"/>
            <a:ext cx="2564045" cy="1566758"/>
          </a:xfrm>
        </p:spPr>
        <p:txBody>
          <a:bodyPr anchor="ctr">
            <a:normAutofit/>
          </a:bodyPr>
          <a:lstStyle>
            <a:lvl1pPr algn="r">
              <a:defRPr sz="2400" b="1" cap="all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BB56-B2E1-46E6-BCA4-AA6B6487D9DC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7961528" y="4213074"/>
            <a:ext cx="586944" cy="0"/>
          </a:xfrm>
          <a:prstGeom prst="line">
            <a:avLst/>
          </a:prstGeom>
          <a:ln w="63500" cmpd="sng">
            <a:solidFill>
              <a:srgbClr val="A2C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87" y="631585"/>
            <a:ext cx="1506115" cy="46827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855959" y="4419404"/>
            <a:ext cx="1590082" cy="0"/>
          </a:xfrm>
          <a:prstGeom prst="line">
            <a:avLst/>
          </a:prstGeom>
          <a:ln w="57150" cmpd="sng">
            <a:solidFill>
              <a:srgbClr val="A2C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0F9031F-5A44-4976-B9E2-7FC330960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86" t="-9286" r="-8535" b="1556"/>
          <a:stretch/>
        </p:blipFill>
        <p:spPr>
          <a:xfrm>
            <a:off x="855959" y="1518106"/>
            <a:ext cx="4370459" cy="2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66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CB3-BC88-423E-B1DE-EADB607350A1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648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D729-24BB-4878-8764-882A84E23F4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082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D8D-B1D3-4BC4-8EE6-435B05C00C0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45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848088" y="1691544"/>
            <a:ext cx="3562612" cy="3350962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7236" y="274640"/>
            <a:ext cx="8915400" cy="5257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A81815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95300" y="1600200"/>
            <a:ext cx="4381500" cy="4525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300">
                <a:solidFill>
                  <a:srgbClr val="114D61"/>
                </a:solidFill>
                <a:latin typeface="Avenir Heavy"/>
                <a:cs typeface="Avenir Heavy"/>
              </a:defRPr>
            </a:lvl1pPr>
            <a:lvl2pPr marL="457200" indent="0">
              <a:lnSpc>
                <a:spcPts val="2160"/>
              </a:lnSpc>
              <a:buFontTx/>
              <a:buNone/>
              <a:defRPr sz="14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 marL="914400" indent="0">
              <a:lnSpc>
                <a:spcPts val="2160"/>
              </a:lnSpc>
              <a:buFontTx/>
              <a:buNone/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 marL="1371600" indent="0">
              <a:lnSpc>
                <a:spcPts val="2160"/>
              </a:lnSpc>
              <a:buFontTx/>
              <a:buNone/>
              <a:defRPr sz="11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 marL="1828800" indent="0">
              <a:lnSpc>
                <a:spcPts val="2160"/>
              </a:lnSpc>
              <a:buFontTx/>
              <a:buNone/>
              <a:defRPr sz="1100">
                <a:solidFill>
                  <a:srgbClr val="003544"/>
                </a:solidFill>
                <a:latin typeface="Avenir Light"/>
                <a:cs typeface="Aveni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85628" y="2033043"/>
            <a:ext cx="2710610" cy="2699979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Avenir Heavy"/>
                <a:cs typeface="Avenir Heavy"/>
              </a:defRPr>
            </a:lvl1pPr>
            <a:lvl2pPr marL="457200" indent="0" algn="l">
              <a:buFontTx/>
              <a:buNone/>
              <a:defRPr sz="1400">
                <a:solidFill>
                  <a:schemeClr val="bg1"/>
                </a:solidFill>
                <a:latin typeface="Avenir Light"/>
                <a:cs typeface="Avenir Light"/>
              </a:defRPr>
            </a:lvl2pPr>
            <a:lvl3pPr marL="914400" indent="0" algn="l">
              <a:buFontTx/>
              <a:buNone/>
              <a:defRPr sz="1200">
                <a:solidFill>
                  <a:schemeClr val="bg1"/>
                </a:solidFill>
                <a:latin typeface="Avenir Light"/>
                <a:cs typeface="Avenir Light"/>
              </a:defRPr>
            </a:lvl3pPr>
            <a:lvl4pPr marL="1371600" indent="0" algn="l">
              <a:buFontTx/>
              <a:buNone/>
              <a:defRPr sz="1100">
                <a:solidFill>
                  <a:schemeClr val="bg1"/>
                </a:solidFill>
                <a:latin typeface="Avenir Light"/>
                <a:cs typeface="Avenir Light"/>
              </a:defRPr>
            </a:lvl4pPr>
            <a:lvl5pPr marL="1828800" indent="0" algn="l">
              <a:buFontTx/>
              <a:buNone/>
              <a:defRPr sz="1100">
                <a:solidFill>
                  <a:schemeClr val="bg1"/>
                </a:solidFill>
                <a:latin typeface="Avenir Light"/>
                <a:cs typeface="Avenir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04AE-DF12-4E93-A3AD-3BA9EB5A7AB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832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33A2-3229-4F13-B0C4-E6F25799F44D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5505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41B-0E6C-43D9-9AFF-4E4BA7761B78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5555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0865-23D1-45B3-9F2D-F202B0612242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8787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EB37-1A7E-4990-93C2-3A9F02837AA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8445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401A-C7AA-4796-9E3E-301C6EA94EC1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9722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7E93-E63B-4D3B-8E21-41437254449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394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5300" y="247328"/>
            <a:ext cx="8915400" cy="688823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00ADBA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1pPr>
            <a:lvl2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7046-243E-4B58-8A92-F8E9D16FBAB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00A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872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43046" y="1707498"/>
            <a:ext cx="4520864" cy="4023288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8079" y="3126894"/>
            <a:ext cx="2681288" cy="1406430"/>
          </a:xfrm>
        </p:spPr>
        <p:txBody>
          <a:bodyPr anchor="ctr">
            <a:noAutofit/>
          </a:bodyPr>
          <a:lstStyle>
            <a:lvl1pPr algn="r">
              <a:defRPr sz="2400" b="1" cap="all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D3B1-2956-4224-82C4-022486215C7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8110487" y="4588897"/>
            <a:ext cx="586944" cy="0"/>
          </a:xfrm>
          <a:prstGeom prst="line">
            <a:avLst/>
          </a:prstGeom>
          <a:ln w="63500" cmpd="sng">
            <a:solidFill>
              <a:srgbClr val="00A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87" y="529165"/>
            <a:ext cx="1835531" cy="57069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514882" y="5998071"/>
            <a:ext cx="1590082" cy="0"/>
          </a:xfrm>
          <a:prstGeom prst="line">
            <a:avLst/>
          </a:prstGeom>
          <a:ln w="57150" cmpd="sng">
            <a:solidFill>
              <a:srgbClr val="00A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25A31BF-CF3E-46CC-9F76-C4BD5796F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2" r="29072"/>
          <a:stretch/>
        </p:blipFill>
        <p:spPr>
          <a:xfrm>
            <a:off x="514882" y="2213520"/>
            <a:ext cx="3928164" cy="37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629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3AC7-AED9-4149-9B59-AD28D3914CA6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6302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4782-0D17-44F5-A071-06B3D72D63E2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13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579726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A81815"/>
                </a:solidFill>
                <a:latin typeface="Avenir Medium"/>
                <a:cs typeface="Avenir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95300" y="1232083"/>
            <a:ext cx="4376738" cy="639762"/>
          </a:xfrm>
        </p:spPr>
        <p:txBody>
          <a:bodyPr anchor="b">
            <a:normAutofit/>
          </a:bodyPr>
          <a:lstStyle>
            <a:lvl1pPr marL="0" indent="0">
              <a:buNone/>
              <a:defRPr sz="1300" b="1">
                <a:solidFill>
                  <a:srgbClr val="114D61"/>
                </a:solidFill>
                <a:latin typeface="Avenir Heavy"/>
                <a:cs typeface="Avenir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030575"/>
            <a:ext cx="4376738" cy="3951288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1pPr>
            <a:lvl2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232083"/>
            <a:ext cx="4378325" cy="639762"/>
          </a:xfrm>
        </p:spPr>
        <p:txBody>
          <a:bodyPr anchor="b">
            <a:normAutofit/>
          </a:bodyPr>
          <a:lstStyle>
            <a:lvl1pPr marL="0" indent="0">
              <a:buNone/>
              <a:defRPr sz="1300" b="1">
                <a:solidFill>
                  <a:srgbClr val="114D61"/>
                </a:solidFill>
                <a:latin typeface="Avenir Heavy"/>
                <a:cs typeface="Avenir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030575"/>
            <a:ext cx="4378325" cy="3951288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1pPr>
            <a:lvl2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2pPr>
            <a:lvl3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3pPr>
            <a:lvl4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4pPr>
            <a:lvl5pPr>
              <a:defRPr sz="1200">
                <a:solidFill>
                  <a:srgbClr val="003544"/>
                </a:solidFill>
                <a:latin typeface="Avenir Light"/>
                <a:cs typeface="Avenir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5014-8E7C-454E-9AD3-D5315D53FAC9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495300" y="963461"/>
            <a:ext cx="1590082" cy="0"/>
          </a:xfrm>
          <a:prstGeom prst="line">
            <a:avLst/>
          </a:prstGeom>
          <a:ln w="5715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PME_LOGO_BASE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758" y="6353515"/>
            <a:ext cx="1039941" cy="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627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915E-0566-45BC-8871-889031D364FD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4836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724-1EFC-4BD8-B065-9F976C8DA91D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641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5901-21A4-415F-9FB6-986B83C2E27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0359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6D43-6F30-417B-ABEC-3259548EC6C2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563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EB17-411A-4317-BD34-52630DDE2E69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3980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FC-A04A-42EE-B65B-61172AFA0F5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75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7C3A-DDAD-4DE4-AF51-1EA19539B39D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538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91DE-073A-4FA4-BAA6-69B8E14AAB7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89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1DB8-D877-440C-ACD4-86C12DD70F1A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94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491A-B6EB-4F9D-9387-5F2AF7B3E5D2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558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E60A-A3FC-4D52-B2F0-17FF956DC3E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689-4662-CF45-8731-7474B93C4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002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0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31159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B9E9-FF1A-49D9-BB63-B37A6BB5F0BC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09B1-962B-EE41-B75F-8D82574C3D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2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A81815"/>
          </a:solidFill>
          <a:latin typeface="Avenir Medium"/>
          <a:ea typeface="+mj-ea"/>
          <a:cs typeface="Avenir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9361-F6E8-4CFF-9147-0EDB838D472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50E-453B-2F48-A622-E24C2980F3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60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4306-5E99-4D79-B19E-EF31F33440E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3990-A288-C041-ABD1-ADC059BDB2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93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034D-88FA-42E4-8836-E44C99FABEB8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A79E-D1C3-CD4B-AC54-43695E16C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361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PME_LOGO_BASE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25" y="573629"/>
            <a:ext cx="1531366" cy="476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052940-1EE0-4931-91C1-E54488B1D5F3}"/>
              </a:ext>
            </a:extLst>
          </p:cNvPr>
          <p:cNvSpPr/>
          <p:nvPr/>
        </p:nvSpPr>
        <p:spPr>
          <a:xfrm>
            <a:off x="908180" y="1548882"/>
            <a:ext cx="8515738" cy="5049470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3B56B42-9AE5-48CD-BEC3-F05AD0560C20}"/>
              </a:ext>
            </a:extLst>
          </p:cNvPr>
          <p:cNvSpPr txBox="1"/>
          <p:nvPr/>
        </p:nvSpPr>
        <p:spPr>
          <a:xfrm>
            <a:off x="1511559" y="2445614"/>
            <a:ext cx="7486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GRAND DEBAT NATIONAL</a:t>
            </a:r>
          </a:p>
          <a:p>
            <a:pPr algn="r"/>
            <a:r>
              <a:rPr lang="fr-F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Consultations des UT</a:t>
            </a:r>
          </a:p>
          <a:p>
            <a:pPr algn="r"/>
            <a:endParaRPr lang="fr-FR" sz="24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r"/>
            <a:endParaRPr lang="fr-FR" sz="24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r"/>
            <a:r>
              <a:rPr lang="fr-F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Projet de déroulé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A45C26CE-79ED-46CF-A65B-B52150A63D9A}"/>
              </a:ext>
            </a:extLst>
          </p:cNvPr>
          <p:cNvCxnSpPr/>
          <p:nvPr/>
        </p:nvCxnSpPr>
        <p:spPr>
          <a:xfrm>
            <a:off x="8169689" y="3618353"/>
            <a:ext cx="691209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572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540" y="1853682"/>
            <a:ext cx="4520864" cy="3380467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 descr="CPME_LOGO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29" y="660983"/>
            <a:ext cx="1411559" cy="4388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96" y="833664"/>
            <a:ext cx="2737341" cy="20195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523722" y="2659558"/>
            <a:ext cx="36669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anose="020B0402020203020204" pitchFamily="34" charset="0"/>
              </a:rPr>
              <a:t>CONCLUSION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ight"/>
                <a:ea typeface="+mn-ea"/>
                <a:cs typeface="+mn-cs"/>
              </a:rPr>
              <a:t/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ight"/>
                <a:ea typeface="+mn-ea"/>
                <a:cs typeface="+mn-cs"/>
              </a:rPr>
            </a:b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7978660" y="3993635"/>
            <a:ext cx="691209" cy="0"/>
          </a:xfrm>
          <a:prstGeom prst="line">
            <a:avLst/>
          </a:prstGeom>
          <a:ln w="76200" cmpd="sng">
            <a:solidFill>
              <a:srgbClr val="00A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04BD405-FEC2-4D71-B1FF-90D83B58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15347" y="5710817"/>
            <a:ext cx="2637735" cy="645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276C817-94C7-4B4D-899C-066EF1D7E1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9"/>
          <a:stretch/>
        </p:blipFill>
        <p:spPr>
          <a:xfrm>
            <a:off x="715347" y="2472581"/>
            <a:ext cx="4471193" cy="32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93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2513" y="1430695"/>
            <a:ext cx="4215740" cy="3620614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CPME_LOGO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29" y="659049"/>
            <a:ext cx="1417779" cy="4408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13" y="2914712"/>
            <a:ext cx="2737341" cy="20195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17976" y="2245764"/>
            <a:ext cx="31536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INTRODUCTION DU PRESIDENT</a:t>
            </a:r>
            <a:r>
              <a:rPr lang="fr-FR" sz="2200" dirty="0">
                <a:solidFill>
                  <a:schemeClr val="bg1"/>
                </a:solidFill>
                <a:latin typeface="Avenir Light"/>
              </a:rPr>
              <a:t/>
            </a:r>
            <a:br>
              <a:rPr lang="fr-FR" sz="2200" dirty="0">
                <a:solidFill>
                  <a:schemeClr val="bg1"/>
                </a:solidFill>
                <a:latin typeface="Avenir Light"/>
              </a:rPr>
            </a:br>
            <a:endParaRPr lang="fr-FR" sz="2200" dirty="0">
              <a:solidFill>
                <a:schemeClr val="bg1"/>
              </a:solidFill>
              <a:latin typeface="Avenir Light"/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535429" y="5348708"/>
            <a:ext cx="1903606" cy="0"/>
          </a:xfrm>
          <a:prstGeom prst="line">
            <a:avLst/>
          </a:prstGeom>
          <a:ln w="571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785466" y="3604505"/>
            <a:ext cx="691209" cy="0"/>
          </a:xfrm>
          <a:prstGeom prst="line">
            <a:avLst/>
          </a:prstGeom>
          <a:ln w="76200" cmpd="sng">
            <a:solidFill>
              <a:srgbClr val="A818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C994C1D-763D-44B6-8F31-4740278B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" t="-38" r="16848" b="38"/>
          <a:stretch/>
        </p:blipFill>
        <p:spPr>
          <a:xfrm>
            <a:off x="535429" y="1872344"/>
            <a:ext cx="4305336" cy="34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08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GRAND DEBAT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99796"/>
            <a:ext cx="8915400" cy="47485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A la suite du mouvement des gilets jaunes, le Président de la République a annoncé sur tout le territoire un grand débat national</a:t>
            </a: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Répondre aux attentes des citoyens à être plus directement associés à l’élaboration des politiques publiques ayant un impact direct sur leur vie quotidienne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4 thèmes retenus: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Transition écologique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Fiscalité 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Services publics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Débat démocratique</a:t>
            </a:r>
          </a:p>
          <a:p>
            <a:pPr marL="457200" lvl="1" indent="0">
              <a:buNone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marL="358775" lvl="1" indent="-274638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Le grand débat prendra fin le 1</a:t>
            </a:r>
            <a:r>
              <a:rPr lang="fr-FR" sz="1600" baseline="300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er</a:t>
            </a: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 mars, sa coordination sera assuré par Chantal Jouanno, ancienne ministre et ancienne sénatrice,  Présidente de la Commission nationale du débat public</a:t>
            </a:r>
          </a:p>
          <a:p>
            <a:pPr lvl="1">
              <a:buFontTx/>
              <a:buChar char="-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5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LA CONTRIBUTION DE LA CPME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369478"/>
            <a:ext cx="8915400" cy="47485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Être partie prenante à ce grand débat via l’ensemble des CPME départementales</a:t>
            </a: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venir LT Std 35 Light" panose="020B0402020203020204" pitchFamily="34" charset="0"/>
              </a:rPr>
              <a:t>En amont des consultations officielles, les CPME départementales sont sollicitées par la CPME nationale pour recueillir du terrain des propositions innovantes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lvl="1">
              <a:buFontTx/>
              <a:buChar char="-"/>
            </a:pPr>
            <a:endParaRPr lang="fr-FR" sz="16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9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941" y="1615699"/>
            <a:ext cx="4634843" cy="3366848"/>
          </a:xfrm>
          <a:prstGeom prst="rect">
            <a:avLst/>
          </a:prstGeom>
          <a:solidFill>
            <a:srgbClr val="114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 descr="CPME_LOGO_BAS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29" y="660983"/>
            <a:ext cx="1411559" cy="4388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86" y="2472581"/>
            <a:ext cx="2737341" cy="20195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65678" y="2275598"/>
            <a:ext cx="3136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Avenir LT Std 35 Light" panose="020B0402020203020204" pitchFamily="34" charset="0"/>
                <a:ea typeface="+mn-ea"/>
                <a:cs typeface="+mn-cs"/>
              </a:rPr>
              <a:t>1 </a:t>
            </a:r>
            <a:r>
              <a:rPr lang="fr-FR" sz="2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DEBAT -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4 THEMATIQUES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ight"/>
                <a:ea typeface="+mn-ea"/>
                <a:cs typeface="+mn-cs"/>
              </a:rPr>
              <a:t/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ight"/>
                <a:ea typeface="+mn-ea"/>
                <a:cs typeface="+mn-cs"/>
              </a:rPr>
            </a:b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578869" y="5431009"/>
            <a:ext cx="1627399" cy="0"/>
          </a:xfrm>
          <a:prstGeom prst="line">
            <a:avLst/>
          </a:prstGeom>
          <a:ln w="57150" cmpd="sng">
            <a:solidFill>
              <a:srgbClr val="E741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795848" y="3589412"/>
            <a:ext cx="691209" cy="0"/>
          </a:xfrm>
          <a:prstGeom prst="line">
            <a:avLst/>
          </a:prstGeom>
          <a:ln w="76200" cmpd="sng">
            <a:solidFill>
              <a:srgbClr val="E741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0A3024-847B-4CC0-B5DC-098BE2B3D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12"/>
          <a:stretch/>
        </p:blipFill>
        <p:spPr>
          <a:xfrm>
            <a:off x="578870" y="2275598"/>
            <a:ext cx="4291072" cy="31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19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TRANSITION ECOLOGIQUE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9019B0-E255-4D53-96A3-C958F9A9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9205"/>
            <a:ext cx="8915400" cy="411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La demande du gouvernement</a:t>
            </a:r>
            <a:r>
              <a:rPr lang="fr-FR" sz="1600" dirty="0">
                <a:latin typeface="Avenir LT Std 35 Light" panose="020B0402020203020204" pitchFamily="34" charset="0"/>
              </a:rPr>
              <a:t>:</a:t>
            </a:r>
          </a:p>
          <a:p>
            <a:pPr marL="0" indent="0">
              <a:buNone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Avenir LT Std 35 Light" panose="020B0402020203020204" pitchFamily="34" charset="0"/>
              </a:rPr>
              <a:t>Comment mieux accompagner les Français dans leur vie quotidienne pour se déplacer, se chauffer, isoler leur logement ?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endParaRPr lang="fr-FR" sz="1600" u="sng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Quelles sont vos propositions ?:</a:t>
            </a:r>
            <a:r>
              <a:rPr lang="fr-FR" sz="1600" dirty="0">
                <a:latin typeface="Avenir LT Std 35 Light" panose="020B0402020203020204" pitchFamily="34" charset="0"/>
              </a:rPr>
              <a:t>    </a:t>
            </a:r>
            <a:r>
              <a:rPr lang="fr-FR" sz="1600" b="1" i="1" dirty="0">
                <a:latin typeface="Avenir LT Std 35 Light" panose="020B0402020203020204" pitchFamily="34" charset="0"/>
              </a:rPr>
              <a:t>La parole est à vous !</a:t>
            </a:r>
          </a:p>
          <a:p>
            <a:pPr marL="0" indent="0">
              <a:buNone/>
            </a:pPr>
            <a:endParaRPr lang="fr-FR" sz="1600" u="sng" dirty="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53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FISCALITE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9019B0-E255-4D53-96A3-C958F9A9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9204"/>
            <a:ext cx="8915400" cy="4987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La demande du gouvernement</a:t>
            </a:r>
            <a:r>
              <a:rPr lang="fr-FR" sz="1600" dirty="0">
                <a:latin typeface="Avenir LT Std 35 Light" panose="020B0402020203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Avenir LT Std 35 Light" panose="020B0402020203020204" pitchFamily="34" charset="0"/>
              </a:rPr>
              <a:t>Comment faire évoluer le lien entre impôts, dépenses et services publics pour mieux répondre aux besoins des Français ?</a:t>
            </a:r>
          </a:p>
          <a:p>
            <a:pPr marL="0" indent="0">
              <a:buNone/>
            </a:pPr>
            <a:endParaRPr lang="fr-FR" sz="1200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endParaRPr lang="fr-FR" sz="1200" u="sng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Quelles sont vos propositions ?:</a:t>
            </a:r>
            <a:r>
              <a:rPr lang="fr-FR" sz="1600" dirty="0">
                <a:latin typeface="Avenir LT Std 35 Light" panose="020B0402020203020204" pitchFamily="34" charset="0"/>
              </a:rPr>
              <a:t>    </a:t>
            </a:r>
            <a:r>
              <a:rPr lang="fr-FR" sz="1600" b="1" i="1" dirty="0">
                <a:latin typeface="Avenir LT Std 35 Light" panose="020B0402020203020204" pitchFamily="34" charset="0"/>
              </a:rPr>
              <a:t>La parole est à vous !</a:t>
            </a:r>
          </a:p>
        </p:txBody>
      </p:sp>
    </p:spTree>
    <p:extLst>
      <p:ext uri="{BB962C8B-B14F-4D97-AF65-F5344CB8AC3E}">
        <p14:creationId xmlns:p14="http://schemas.microsoft.com/office/powerpoint/2010/main" xmlns="" val="92356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SERVICES PUBLICS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9019B0-E255-4D53-96A3-C958F9A9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9205"/>
            <a:ext cx="8915400" cy="471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La demande du gouvernement</a:t>
            </a:r>
            <a:r>
              <a:rPr lang="fr-FR" sz="1600" dirty="0">
                <a:latin typeface="Avenir LT Std 35 Light" panose="020B0402020203020204" pitchFamily="34" charset="0"/>
              </a:rPr>
              <a:t>:</a:t>
            </a:r>
          </a:p>
          <a:p>
            <a:pPr marL="0" indent="0">
              <a:buNone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Avenir LT Std 35 Light" panose="020B0402020203020204" pitchFamily="34" charset="0"/>
              </a:rPr>
              <a:t>Comment faire évoluer l’organisation de l’Etat et des autres collectivités publiques pour les rendre plus proches des Français et plus efficaces ?</a:t>
            </a:r>
          </a:p>
          <a:p>
            <a:pPr marL="0" indent="0">
              <a:buNone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Quelles sont vos propositions ?:</a:t>
            </a:r>
            <a:r>
              <a:rPr lang="fr-FR" sz="1600" dirty="0">
                <a:latin typeface="Avenir LT Std 35 Light" panose="020B0402020203020204" pitchFamily="34" charset="0"/>
              </a:rPr>
              <a:t>    </a:t>
            </a:r>
            <a:r>
              <a:rPr lang="fr-FR" sz="1600" b="1" i="1" dirty="0">
                <a:latin typeface="Avenir LT Std 35 Light" panose="020B0402020203020204" pitchFamily="34" charset="0"/>
              </a:rPr>
              <a:t>La parole est à vous !</a:t>
            </a:r>
          </a:p>
          <a:p>
            <a:pPr marL="0" indent="0">
              <a:buNone/>
            </a:pPr>
            <a:endParaRPr lang="fr-FR" sz="1600" u="sng" dirty="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13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3800"/>
            <a:ext cx="8915400" cy="688823"/>
          </a:xfrm>
        </p:spPr>
        <p:txBody>
          <a:bodyPr/>
          <a:lstStyle/>
          <a:p>
            <a:r>
              <a:rPr lang="fr-FR" dirty="0">
                <a:latin typeface="Avenir LT Std 55 Roman" panose="020B0503020203020204" pitchFamily="34" charset="0"/>
              </a:rPr>
              <a:t>DEBAT DEMOCRATIQUE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9019B0-E255-4D53-96A3-C958F9A9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9205"/>
            <a:ext cx="8915400" cy="471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La demande du gouvernement</a:t>
            </a:r>
            <a:r>
              <a:rPr lang="fr-FR" sz="1600" dirty="0">
                <a:latin typeface="Avenir LT Std 35 Light" panose="020B0402020203020204" pitchFamily="34" charset="0"/>
              </a:rPr>
              <a:t>:</a:t>
            </a:r>
          </a:p>
          <a:p>
            <a:pPr marL="0" indent="0">
              <a:buNone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Avenir LT Std 35 Light" panose="020B0402020203020204" pitchFamily="34" charset="0"/>
              </a:rPr>
              <a:t>Que signifie être citoyen aujourd'hui 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Avenir LT Std 35 Light" panose="020B0402020203020204" pitchFamily="34" charset="0"/>
              </a:rPr>
              <a:t>Comment faire évoluer la pratique de la démocratie et de la citoyenneté ?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endParaRPr lang="fr-FR" sz="1600" u="sng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r>
              <a:rPr lang="fr-FR" sz="1600" u="sng" dirty="0">
                <a:latin typeface="Avenir LT Std 35 Light" panose="020B0402020203020204" pitchFamily="34" charset="0"/>
              </a:rPr>
              <a:t>Quelles sont vos propositions ?:</a:t>
            </a:r>
            <a:r>
              <a:rPr lang="fr-FR" sz="1600" dirty="0">
                <a:latin typeface="Avenir LT Std 35 Light" panose="020B0402020203020204" pitchFamily="34" charset="0"/>
              </a:rPr>
              <a:t>    </a:t>
            </a:r>
            <a:r>
              <a:rPr lang="fr-FR" sz="1600" b="1" i="1" dirty="0">
                <a:latin typeface="Avenir LT Std 35 Light" panose="020B0402020203020204" pitchFamily="34" charset="0"/>
              </a:rPr>
              <a:t>La parole est à vous !</a:t>
            </a:r>
            <a:endParaRPr lang="fr-FR" sz="1600" u="sng" dirty="0">
              <a:latin typeface="Avenir LT Std 35 Light" panose="020B0402020203020204" pitchFamily="34" charset="0"/>
            </a:endParaRPr>
          </a:p>
          <a:p>
            <a:pPr marL="0" indent="0">
              <a:buNone/>
            </a:pPr>
            <a:endParaRPr lang="fr-FR" sz="1600" u="sng" dirty="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39187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1202</TotalTime>
  <Words>303</Words>
  <Application>Microsoft Office PowerPoint</Application>
  <PresentationFormat>Format A4 (210 x 297 mm)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1_Conception personnalisée</vt:lpstr>
      <vt:lpstr>Conception personnalisée</vt:lpstr>
      <vt:lpstr>2_Conception personnalisée</vt:lpstr>
      <vt:lpstr>3_Conception personnalisée</vt:lpstr>
      <vt:lpstr>4_Conception personnalisée</vt:lpstr>
      <vt:lpstr>Diapositive 1</vt:lpstr>
      <vt:lpstr>Diapositive 2</vt:lpstr>
      <vt:lpstr>GRAND DEBAT NATIONAL</vt:lpstr>
      <vt:lpstr>LA CONTRIBUTION DE LA CPME</vt:lpstr>
      <vt:lpstr>Diapositive 5</vt:lpstr>
      <vt:lpstr>TRANSITION ECOLOGIQUE</vt:lpstr>
      <vt:lpstr>FISCALITE</vt:lpstr>
      <vt:lpstr>SERVICES PUBLICS</vt:lpstr>
      <vt:lpstr>DEBAT DEMOCRATIQUE</vt:lpstr>
      <vt:lpstr>Diapositive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-- --</dc:creator>
  <cp:lastModifiedBy>Valérie</cp:lastModifiedBy>
  <cp:revision>208</cp:revision>
  <cp:lastPrinted>2019-01-02T13:32:11Z</cp:lastPrinted>
  <dcterms:created xsi:type="dcterms:W3CDTF">2017-03-28T16:47:46Z</dcterms:created>
  <dcterms:modified xsi:type="dcterms:W3CDTF">2019-01-10T13:45:24Z</dcterms:modified>
</cp:coreProperties>
</file>